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  <p:sldMasterId id="2147483684" r:id="rId3"/>
  </p:sldMasterIdLst>
  <p:notesMasterIdLst>
    <p:notesMasterId r:id="rId10"/>
  </p:notesMasterIdLst>
  <p:sldIdLst>
    <p:sldId id="260" r:id="rId4"/>
    <p:sldId id="257" r:id="rId5"/>
    <p:sldId id="261" r:id="rId6"/>
    <p:sldId id="258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60" d="100"/>
          <a:sy n="160" d="100"/>
        </p:scale>
        <p:origin x="-824" y="-96"/>
      </p:cViewPr>
      <p:guideLst>
        <p:guide orient="horz"/>
        <p:guide pos="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E1947-E65E-024D-81E4-6F9A95B8B1CF}" type="datetimeFigureOut">
              <a:rPr lang="en-US" smtClean="0"/>
              <a:t>6/24/16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50D43-18E3-E047-B522-E9B38A4BDA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90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48308-5D86-254F-838B-12839223AD5B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455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DB7CF-DFDC-45CB-AAA3-38B06692F9B2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8313E-10F0-4200-A4E9-3F2CD3951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59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2CE60-0F01-4BBD-8548-F07B3501116D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C97F8-8333-4DA2-A8B4-276940C9A8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71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BA20-016D-42A3-A42F-B73A2AD07CAF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A61E8-2716-488A-B2A0-EF7C417B1E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95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9369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22084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7545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4057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4958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36718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0370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538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426E0-6E4B-485C-B9A2-A84271164720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929B1-123D-4986-AB91-5275F81CD3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9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2561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8582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5566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A32F1162-8CB9-41CE-9AFF-1403D12128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25137"/>
      </p:ext>
    </p:extLst>
  </p:cSld>
  <p:clrMapOvr>
    <a:masterClrMapping/>
  </p:clrMapOvr>
  <p:transition xmlns:p14="http://schemas.microsoft.com/office/powerpoint/2010/main" advClick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33AC7971-66B1-49F5-958F-6FA6B7962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562332"/>
      </p:ext>
    </p:extLst>
  </p:cSld>
  <p:clrMapOvr>
    <a:masterClrMapping/>
  </p:clrMapOvr>
  <p:transition xmlns:p14="http://schemas.microsoft.com/office/powerpoint/2010/main" advClick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61BA28CE-08E8-4152-96DA-C4BBF58C38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95343"/>
      </p:ext>
    </p:extLst>
  </p:cSld>
  <p:clrMapOvr>
    <a:masterClrMapping/>
  </p:clrMapOvr>
  <p:transition xmlns:p14="http://schemas.microsoft.com/office/powerpoint/2010/main" advClick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8EB661CB-0E57-49BC-819E-A65D3105B6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26900"/>
      </p:ext>
    </p:extLst>
  </p:cSld>
  <p:clrMapOvr>
    <a:masterClrMapping/>
  </p:clrMapOvr>
  <p:transition xmlns:p14="http://schemas.microsoft.com/office/powerpoint/2010/main" advClick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79194214-7C22-453B-8323-29568F885D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530378"/>
      </p:ext>
    </p:extLst>
  </p:cSld>
  <p:clrMapOvr>
    <a:masterClrMapping/>
  </p:clrMapOvr>
  <p:transition xmlns:p14="http://schemas.microsoft.com/office/powerpoint/2010/main" advClick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E2340FB0-230A-4AC3-9152-D0E6DA5228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405748"/>
      </p:ext>
    </p:extLst>
  </p:cSld>
  <p:clrMapOvr>
    <a:masterClrMapping/>
  </p:clrMapOvr>
  <p:transition xmlns:p14="http://schemas.microsoft.com/office/powerpoint/2010/main" advClick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29AA3097-E32F-4FD3-9520-7B16D0710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58335"/>
      </p:ext>
    </p:extLst>
  </p:cSld>
  <p:clrMapOvr>
    <a:masterClrMapping/>
  </p:clrMapOvr>
  <p:transition xmlns:p14="http://schemas.microsoft.com/office/powerpoint/2010/main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2561B-D6D7-4096-9B79-06902928F3F5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3860-F394-4AFD-B08A-316F4D99E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272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9320E0E4-96F5-4C15-996D-0FAAA003B7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88329"/>
      </p:ext>
    </p:extLst>
  </p:cSld>
  <p:clrMapOvr>
    <a:masterClrMapping/>
  </p:clrMapOvr>
  <p:transition xmlns:p14="http://schemas.microsoft.com/office/powerpoint/2010/main" advClick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7466BCC2-8A1A-457A-A65E-7C2FEB508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71409"/>
      </p:ext>
    </p:extLst>
  </p:cSld>
  <p:clrMapOvr>
    <a:masterClrMapping/>
  </p:clrMapOvr>
  <p:transition xmlns:p14="http://schemas.microsoft.com/office/powerpoint/2010/main" advClick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14C05127-15F8-44A1-944A-8EFFC80D5E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225768"/>
      </p:ext>
    </p:extLst>
  </p:cSld>
  <p:clrMapOvr>
    <a:masterClrMapping/>
  </p:clrMapOvr>
  <p:transition xmlns:p14="http://schemas.microsoft.com/office/powerpoint/2010/main" advClick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/>
              </a:defRPr>
            </a:lvl1pPr>
          </a:lstStyle>
          <a:p>
            <a:pPr>
              <a:defRPr/>
            </a:pPr>
            <a:fld id="{E15CD133-5028-49E2-BE45-4DB8613B43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89001"/>
      </p:ext>
    </p:extLst>
  </p:cSld>
  <p:clrMapOvr>
    <a:masterClrMapping/>
  </p:clrMapOvr>
  <p:transition xmlns:p14="http://schemas.microsoft.com/office/powerpoint/2010/main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11C7-E251-4491-A3D7-F1DCEC78344C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4551B-8275-4835-9D93-FBACBD099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9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218F9-33E3-4479-86A2-FA622433135E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0C047-D0AC-47CF-BE71-E39E3FAAC3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82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7C661-3CEA-4917-B856-B7E31E37B956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0D8C9-6F01-44E4-9009-67260916B4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02676-97CB-431C-ACD2-26E869197B10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A0CFE-0644-4859-B887-782BD5C6BA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2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A359F-3110-4404-B736-584C52B500DF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64C93-C5F3-4E1A-A338-09AE99DEFE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0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B6D62-816F-4512-9600-486DA8FEB83F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C15FF-30DD-4BEE-9287-2D006CCD7D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27C89E3-EDDF-4291-8F67-7F124C841848}" type="datetimeFigureOut">
              <a:rPr lang="en-US"/>
              <a:pPr>
                <a:defRPr/>
              </a:pPr>
              <a:t>6/24/16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F9F81CC-1619-4966-ACB2-B2CAD1025C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26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C691-D843-BB4E-877B-F5D41C463B4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6/24/16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FE94C-F884-7240-9274-3F855A5E7BB2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0870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0154CC-6CEE-4094-B34D-F2973D339AB3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91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7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43876" y="971172"/>
            <a:ext cx="6456247" cy="3808224"/>
          </a:xfrm>
          <a:prstGeom prst="roundRect">
            <a:avLst/>
          </a:prstGeom>
          <a:solidFill>
            <a:schemeClr val="bg1"/>
          </a:solidFill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11762"/>
            <a:ext cx="9144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9369" y="6367128"/>
            <a:ext cx="7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2016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1598" y="1718560"/>
            <a:ext cx="3696760" cy="23393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06155" y="1173671"/>
            <a:ext cx="414728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b="1" dirty="0">
                <a:solidFill>
                  <a:srgbClr val="1F497D">
                    <a:lumMod val="75000"/>
                  </a:srgbClr>
                </a:solidFill>
                <a:latin typeface="Charcoal CY"/>
                <a:cs typeface="Charcoal CY"/>
              </a:rPr>
              <a:t>DISCOVERING</a:t>
            </a:r>
            <a:r>
              <a:rPr lang="en-US" sz="1700" dirty="0">
                <a:solidFill>
                  <a:prstClr val="black"/>
                </a:solidFill>
                <a:latin typeface="Charcoal CY"/>
                <a:cs typeface="Charcoal CY"/>
              </a:rPr>
              <a:t>  </a:t>
            </a:r>
            <a:r>
              <a:rPr lang="en-US" sz="1000" dirty="0">
                <a:solidFill>
                  <a:srgbClr val="FF0000"/>
                </a:solidFill>
                <a:latin typeface="Zapf Dingbats" charset="2"/>
                <a:cs typeface="Zapf Dingbats" charset="2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harcoal CY"/>
                <a:cs typeface="Charcoal CY"/>
              </a:rPr>
              <a:t>  </a:t>
            </a:r>
            <a:r>
              <a:rPr lang="en-US" sz="1700" b="1" dirty="0">
                <a:solidFill>
                  <a:srgbClr val="00CCFF"/>
                </a:solidFill>
                <a:latin typeface="Charcoal CY"/>
                <a:cs typeface="Charcoal CY"/>
              </a:rPr>
              <a:t>LEARNING</a:t>
            </a:r>
            <a:r>
              <a:rPr lang="en-US" sz="1700" dirty="0">
                <a:solidFill>
                  <a:prstClr val="black"/>
                </a:solidFill>
                <a:latin typeface="Charcoal CY"/>
                <a:cs typeface="Charcoal CY"/>
              </a:rPr>
              <a:t>  </a:t>
            </a:r>
            <a:r>
              <a:rPr lang="en-US" sz="1000" dirty="0">
                <a:solidFill>
                  <a:srgbClr val="FF0000"/>
                </a:solidFill>
                <a:latin typeface="Zapf Dingbats" charset="2"/>
                <a:cs typeface="Zapf Dingbats" charset="2"/>
              </a:rPr>
              <a:t> </a:t>
            </a:r>
            <a:r>
              <a:rPr lang="en-US" sz="1700" dirty="0">
                <a:solidFill>
                  <a:prstClr val="black"/>
                </a:solidFill>
                <a:latin typeface="Charcoal CY"/>
                <a:cs typeface="Charcoal CY"/>
              </a:rPr>
              <a:t>  </a:t>
            </a:r>
            <a:r>
              <a:rPr lang="en-US" sz="1700" b="1" dirty="0">
                <a:solidFill>
                  <a:srgbClr val="99CC33"/>
                </a:solidFill>
                <a:latin typeface="Charcoal CY"/>
                <a:cs typeface="Charcoal CY"/>
              </a:rPr>
              <a:t>GROWING</a:t>
            </a:r>
          </a:p>
        </p:txBody>
      </p:sp>
      <p:sp>
        <p:nvSpPr>
          <p:cNvPr id="10" name="Oval 9"/>
          <p:cNvSpPr/>
          <p:nvPr/>
        </p:nvSpPr>
        <p:spPr>
          <a:xfrm>
            <a:off x="4082024" y="1319247"/>
            <a:ext cx="88123" cy="8812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374834" y="1311309"/>
            <a:ext cx="88123" cy="8812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5387" y="4187082"/>
            <a:ext cx="3915390" cy="29304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prstClr val="white"/>
              </a:solidFill>
              <a:latin typeface="Charcoal CY"/>
              <a:cs typeface="Charcoal CY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30564" y="4220940"/>
            <a:ext cx="19438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prstClr val="white"/>
                </a:solidFill>
                <a:latin typeface="Calibri"/>
              </a:rPr>
              <a:t>BUILDING A BETTER COMMUNITY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84823" y="4135753"/>
            <a:ext cx="196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Calibri"/>
              </a:rPr>
              <a:t>T O G E T H E R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9639" y="4223848"/>
            <a:ext cx="0" cy="228082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13984" y="5264166"/>
            <a:ext cx="5347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 COMMUNITY-CENTERED STRATEGIC DIRECTION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3123" y="6367124"/>
            <a:ext cx="1469944" cy="4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95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2905427" y="4564896"/>
            <a:ext cx="1171956" cy="648855"/>
          </a:xfrm>
          <a:prstGeom prst="rect">
            <a:avLst/>
          </a:prstGeom>
          <a:solidFill>
            <a:srgbClr val="2C5D98"/>
          </a:solidFill>
          <a:ln>
            <a:solidFill>
              <a:srgbClr val="2C5D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HOW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WE CAN MAKE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AN IMPACT</a:t>
            </a:r>
          </a:p>
        </p:txBody>
      </p:sp>
      <p:sp>
        <p:nvSpPr>
          <p:cNvPr id="58" name="Rectangle 57"/>
          <p:cNvSpPr/>
          <p:nvPr/>
        </p:nvSpPr>
        <p:spPr>
          <a:xfrm>
            <a:off x="4151237" y="4555557"/>
            <a:ext cx="877323" cy="650803"/>
          </a:xfrm>
          <a:prstGeom prst="rect">
            <a:avLst/>
          </a:prstGeom>
          <a:solidFill>
            <a:srgbClr val="2C5D98"/>
          </a:solidFill>
          <a:ln>
            <a:solidFill>
              <a:srgbClr val="2C5D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WHERE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WE WILL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FOCUS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102436" y="4555558"/>
            <a:ext cx="1171648" cy="648854"/>
          </a:xfrm>
          <a:prstGeom prst="rect">
            <a:avLst/>
          </a:prstGeom>
          <a:solidFill>
            <a:srgbClr val="2C5D98"/>
          </a:solidFill>
          <a:ln>
            <a:solidFill>
              <a:srgbClr val="2C5D9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WHAT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ACTIONS WE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FFFFFF"/>
                </a:solidFill>
                <a:latin typeface="Calibri"/>
                <a:cs typeface="Calibri"/>
              </a:rPr>
              <a:t>WILL TAKE</a:t>
            </a:r>
          </a:p>
        </p:txBody>
      </p:sp>
      <p:cxnSp>
        <p:nvCxnSpPr>
          <p:cNvPr id="69" name="Straight Connector 68"/>
          <p:cNvCxnSpPr>
            <a:stCxn id="80" idx="1"/>
            <a:endCxn id="88" idx="2"/>
          </p:cNvCxnSpPr>
          <p:nvPr/>
        </p:nvCxnSpPr>
        <p:spPr>
          <a:xfrm flipH="1">
            <a:off x="2133444" y="2022035"/>
            <a:ext cx="763771" cy="7321"/>
          </a:xfrm>
          <a:prstGeom prst="line">
            <a:avLst/>
          </a:prstGeom>
          <a:ln>
            <a:solidFill>
              <a:srgbClr val="99CC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2217077" y="4093519"/>
            <a:ext cx="683153" cy="1524"/>
          </a:xfrm>
          <a:prstGeom prst="line">
            <a:avLst/>
          </a:prstGeom>
          <a:ln>
            <a:solidFill>
              <a:srgbClr val="0033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2198994" y="4884717"/>
            <a:ext cx="700951" cy="0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Isosceles Triangle 153"/>
          <p:cNvSpPr/>
          <p:nvPr/>
        </p:nvSpPr>
        <p:spPr>
          <a:xfrm rot="10800000">
            <a:off x="1367786" y="1406415"/>
            <a:ext cx="591496" cy="146242"/>
          </a:xfrm>
          <a:prstGeom prst="triangle">
            <a:avLst/>
          </a:prstGeom>
          <a:solidFill>
            <a:schemeClr val="bg1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5" name="Isosceles Triangle 154"/>
          <p:cNvSpPr/>
          <p:nvPr/>
        </p:nvSpPr>
        <p:spPr>
          <a:xfrm rot="10800000">
            <a:off x="4284211" y="1394143"/>
            <a:ext cx="591496" cy="146242"/>
          </a:xfrm>
          <a:prstGeom prst="triangle">
            <a:avLst/>
          </a:prstGeom>
          <a:solidFill>
            <a:schemeClr val="bg1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6" name="Isosceles Triangle 155"/>
          <p:cNvSpPr/>
          <p:nvPr/>
        </p:nvSpPr>
        <p:spPr>
          <a:xfrm rot="10800000">
            <a:off x="7393299" y="1407936"/>
            <a:ext cx="591496" cy="146242"/>
          </a:xfrm>
          <a:prstGeom prst="triangle">
            <a:avLst/>
          </a:prstGeom>
          <a:solidFill>
            <a:schemeClr val="bg1"/>
          </a:solidFill>
          <a:ln>
            <a:solidFill>
              <a:srgbClr val="4040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7175851" y="946187"/>
            <a:ext cx="1053894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404040"/>
                </a:solidFill>
                <a:latin typeface="Arial" charset="0"/>
              </a:rPr>
              <a:t>STRATEGIC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404040"/>
                </a:solidFill>
                <a:latin typeface="Arial" charset="0"/>
              </a:rPr>
              <a:t>DIRECTION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897215" y="933243"/>
            <a:ext cx="33652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404040"/>
                </a:solidFill>
                <a:latin typeface="Arial" charset="0"/>
              </a:rPr>
              <a:t>STRATEGIC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404040"/>
                </a:solidFill>
                <a:latin typeface="Arial" charset="0"/>
              </a:rPr>
              <a:t>PLANNING                         </a:t>
            </a:r>
            <a:r>
              <a:rPr lang="en-US" sz="1200" b="1" dirty="0">
                <a:solidFill>
                  <a:srgbClr val="404040"/>
                </a:solidFill>
                <a:latin typeface="Arial" charset="0"/>
              </a:rPr>
              <a:t>   </a:t>
            </a:r>
            <a:endParaRPr lang="en-US" sz="1200" dirty="0">
              <a:solidFill>
                <a:srgbClr val="404040"/>
              </a:solidFill>
              <a:latin typeface="Arial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768729" y="941188"/>
            <a:ext cx="180271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404040"/>
                </a:solidFill>
                <a:latin typeface="Arial" charset="0"/>
              </a:rPr>
              <a:t>STRATEGIC THINKING</a:t>
            </a:r>
            <a:endParaRPr lang="en-US" sz="1600" b="1" dirty="0">
              <a:solidFill>
                <a:srgbClr val="404040"/>
              </a:solidFill>
              <a:latin typeface="Arial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00230" y="5430744"/>
            <a:ext cx="3358133" cy="679596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prstClr val="white"/>
                </a:solidFill>
                <a:latin typeface="Calibri"/>
              </a:rPr>
              <a:t>EXECUTE AN ADAPTIVE, PEOPLE-CENTERED APPROACH TO MAKE AND MEASURE THE IMPACT WE SET OUT TO ACHIEVE  </a:t>
            </a:r>
          </a:p>
        </p:txBody>
      </p:sp>
      <p:cxnSp>
        <p:nvCxnSpPr>
          <p:cNvPr id="73" name="Straight Connector 72"/>
          <p:cNvCxnSpPr>
            <a:endCxn id="75" idx="3"/>
          </p:cNvCxnSpPr>
          <p:nvPr/>
        </p:nvCxnSpPr>
        <p:spPr>
          <a:xfrm flipH="1" flipV="1">
            <a:off x="2217078" y="5771253"/>
            <a:ext cx="683153" cy="2464"/>
          </a:xfrm>
          <a:prstGeom prst="line">
            <a:avLst/>
          </a:prstGeom>
          <a:ln>
            <a:solidFill>
              <a:srgbClr val="0033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2177760" y="3120003"/>
            <a:ext cx="722470" cy="9243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Bent Arrow 1"/>
          <p:cNvSpPr/>
          <p:nvPr/>
        </p:nvSpPr>
        <p:spPr>
          <a:xfrm>
            <a:off x="502023" y="3030636"/>
            <a:ext cx="336475" cy="2612179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1122431" y="1625932"/>
            <a:ext cx="1076562" cy="792206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UNDERSTAND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123940" y="2639665"/>
            <a:ext cx="1075053" cy="930820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OBSERVE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133213" y="3812274"/>
            <a:ext cx="1076563" cy="530384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ORIENT</a:t>
            </a:r>
          </a:p>
        </p:txBody>
      </p:sp>
      <p:sp>
        <p:nvSpPr>
          <p:cNvPr id="74" name="Rectangle 73"/>
          <p:cNvSpPr/>
          <p:nvPr/>
        </p:nvSpPr>
        <p:spPr>
          <a:xfrm>
            <a:off x="1140512" y="4562857"/>
            <a:ext cx="1076565" cy="643504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DECIDE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1150488" y="5430744"/>
            <a:ext cx="1066590" cy="681018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</a:rPr>
              <a:t>ACT</a:t>
            </a:r>
          </a:p>
        </p:txBody>
      </p:sp>
      <p:sp>
        <p:nvSpPr>
          <p:cNvPr id="76" name="Down Arrow 75"/>
          <p:cNvSpPr/>
          <p:nvPr/>
        </p:nvSpPr>
        <p:spPr>
          <a:xfrm>
            <a:off x="1122431" y="2276479"/>
            <a:ext cx="1076562" cy="44980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Down Arrow 81"/>
          <p:cNvSpPr/>
          <p:nvPr/>
        </p:nvSpPr>
        <p:spPr>
          <a:xfrm>
            <a:off x="1122430" y="3429938"/>
            <a:ext cx="1087345" cy="44980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3" name="Down Arrow 82"/>
          <p:cNvSpPr/>
          <p:nvPr/>
        </p:nvSpPr>
        <p:spPr>
          <a:xfrm>
            <a:off x="1133213" y="4210523"/>
            <a:ext cx="1076561" cy="44521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1150488" y="5065260"/>
            <a:ext cx="1066589" cy="445218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kern="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275631" y="1000888"/>
            <a:ext cx="3257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404040"/>
                </a:solidFill>
                <a:latin typeface="Arial" charset="0"/>
              </a:rPr>
              <a:t>=</a:t>
            </a:r>
            <a:r>
              <a:rPr lang="en-US" sz="1200" dirty="0">
                <a:solidFill>
                  <a:srgbClr val="404040"/>
                </a:solidFill>
                <a:latin typeface="Arial" charset="0"/>
              </a:rPr>
              <a:t>                        </a:t>
            </a:r>
            <a:r>
              <a:rPr lang="en-US" sz="1600" dirty="0">
                <a:solidFill>
                  <a:srgbClr val="404040"/>
                </a:solidFill>
                <a:latin typeface="Arial" charset="0"/>
              </a:rPr>
              <a:t> </a:t>
            </a:r>
            <a:r>
              <a:rPr lang="en-US" sz="1600" b="1" dirty="0">
                <a:solidFill>
                  <a:srgbClr val="404040"/>
                </a:solidFill>
                <a:latin typeface="Arial" charset="0"/>
              </a:rPr>
              <a:t>  </a:t>
            </a:r>
            <a:r>
              <a:rPr lang="en-US" sz="1200" b="1" dirty="0">
                <a:solidFill>
                  <a:srgbClr val="404040"/>
                </a:solidFill>
                <a:latin typeface="Arial" charset="0"/>
              </a:rPr>
              <a:t> </a:t>
            </a:r>
            <a:endParaRPr lang="en-US" sz="1200" dirty="0">
              <a:solidFill>
                <a:srgbClr val="404040"/>
              </a:solidFill>
              <a:latin typeface="Arial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111762"/>
            <a:ext cx="9144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Bent Arrow 2"/>
          <p:cNvSpPr/>
          <p:nvPr/>
        </p:nvSpPr>
        <p:spPr>
          <a:xfrm rot="5400000" flipH="1" flipV="1">
            <a:off x="490270" y="5480626"/>
            <a:ext cx="359986" cy="336476"/>
          </a:xfrm>
          <a:prstGeom prst="bentArrow">
            <a:avLst>
              <a:gd name="adj1" fmla="val 25000"/>
              <a:gd name="adj2" fmla="val 12707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867" y="6479777"/>
            <a:ext cx="4088320" cy="211859"/>
          </a:xfrm>
          <a:prstGeom prst="rect">
            <a:avLst/>
          </a:prstGeom>
        </p:spPr>
      </p:pic>
      <p:sp>
        <p:nvSpPr>
          <p:cNvPr id="80" name="Rectangle 79"/>
          <p:cNvSpPr/>
          <p:nvPr/>
        </p:nvSpPr>
        <p:spPr>
          <a:xfrm>
            <a:off x="2897215" y="1625932"/>
            <a:ext cx="3361148" cy="792206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WHAT WE BELIEVE IN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WHY WE EXIST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THE COMMUNITIES THAT WE SERVE</a:t>
            </a:r>
          </a:p>
        </p:txBody>
      </p:sp>
      <p:sp>
        <p:nvSpPr>
          <p:cNvPr id="85" name="Rectangle 84"/>
          <p:cNvSpPr/>
          <p:nvPr/>
        </p:nvSpPr>
        <p:spPr>
          <a:xfrm>
            <a:off x="2897217" y="2646985"/>
            <a:ext cx="3361146" cy="923500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2C5D98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OBSERVE PEOPLE IN REAL-LIFE SITUATIONS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ENGAGE THEM IN CONVERSATIONS 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IDENTIFY COMMUNITY ASPIRATIONS</a:t>
            </a:r>
          </a:p>
          <a:p>
            <a:pPr marL="171450" indent="-171450" defTabSz="9144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FIND OUT WHAT’S IMPACTING THEM NOW</a:t>
            </a:r>
          </a:p>
        </p:txBody>
      </p:sp>
      <p:sp>
        <p:nvSpPr>
          <p:cNvPr id="86" name="Oval 85"/>
          <p:cNvSpPr/>
          <p:nvPr/>
        </p:nvSpPr>
        <p:spPr>
          <a:xfrm>
            <a:off x="2126743" y="3062276"/>
            <a:ext cx="123151" cy="115454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2133444" y="1971629"/>
            <a:ext cx="123151" cy="115454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2907207" y="3813823"/>
            <a:ext cx="3351156" cy="530384"/>
          </a:xfrm>
          <a:prstGeom prst="rect">
            <a:avLst/>
          </a:prstGeom>
          <a:solidFill>
            <a:srgbClr val="2C5D98"/>
          </a:soli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 kern="0" dirty="0">
                <a:solidFill>
                  <a:srgbClr val="FFFFFF"/>
                </a:solidFill>
                <a:latin typeface="Calibri"/>
                <a:cs typeface="Calibri"/>
              </a:rPr>
              <a:t>INTERPRET THE SITUATION BASED ON VERIFIED IMPRESSIONS AND ACTUAL DATA</a:t>
            </a:r>
          </a:p>
        </p:txBody>
      </p:sp>
      <p:sp>
        <p:nvSpPr>
          <p:cNvPr id="43" name="Oval 42"/>
          <p:cNvSpPr/>
          <p:nvPr/>
        </p:nvSpPr>
        <p:spPr>
          <a:xfrm>
            <a:off x="2152219" y="4832371"/>
            <a:ext cx="123151" cy="115454"/>
          </a:xfrm>
          <a:prstGeom prst="ellipse">
            <a:avLst/>
          </a:prstGeom>
          <a:solidFill>
            <a:srgbClr val="0033CC"/>
          </a:solidFill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2139266" y="4034445"/>
            <a:ext cx="123151" cy="126999"/>
          </a:xfrm>
          <a:prstGeom prst="ellipse">
            <a:avLst/>
          </a:prstGeom>
          <a:solidFill>
            <a:srgbClr val="0033FF"/>
          </a:solidFill>
          <a:ln>
            <a:solidFill>
              <a:srgbClr val="0033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2155501" y="5713526"/>
            <a:ext cx="123151" cy="115454"/>
          </a:xfrm>
          <a:prstGeom prst="ellipse">
            <a:avLst/>
          </a:prstGeom>
          <a:solidFill>
            <a:srgbClr val="003399"/>
          </a:solidFill>
          <a:ln>
            <a:solidFill>
              <a:srgbClr val="00339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5616" y="2266929"/>
            <a:ext cx="89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FEED</a:t>
            </a:r>
          </a:p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FORWARD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226393" y="3421797"/>
            <a:ext cx="89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FEED</a:t>
            </a:r>
          </a:p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FORWARD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215616" y="4195609"/>
            <a:ext cx="89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FEED</a:t>
            </a:r>
          </a:p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FORWARD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30836" y="5053381"/>
            <a:ext cx="893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FEED</a:t>
            </a:r>
          </a:p>
          <a:p>
            <a:pPr algn="ctr"/>
            <a:r>
              <a:rPr lang="en-US" sz="1000" b="1" dirty="0">
                <a:solidFill>
                  <a:prstClr val="white"/>
                </a:solidFill>
                <a:latin typeface="Calibri"/>
              </a:rPr>
              <a:t>FORWARD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333038" y="4323637"/>
            <a:ext cx="7489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prstClr val="black"/>
                </a:solidFill>
                <a:latin typeface="Calibri"/>
              </a:rPr>
              <a:t>FEEDBACK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88619" y="345499"/>
            <a:ext cx="7566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i="1" dirty="0">
                <a:solidFill>
                  <a:srgbClr val="000000"/>
                </a:solidFill>
                <a:latin typeface="Arial" charset="0"/>
              </a:rPr>
              <a:t>FORMULATING A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</a:rPr>
              <a:t>COMMUNITY-CENTERED </a:t>
            </a:r>
            <a:r>
              <a:rPr lang="en-US" i="1" dirty="0">
                <a:solidFill>
                  <a:srgbClr val="000000"/>
                </a:solidFill>
                <a:latin typeface="Arial" charset="0"/>
              </a:rPr>
              <a:t>STRATEGIC DIRECTION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650" y="2367099"/>
            <a:ext cx="2290627" cy="3016618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376379" y="993158"/>
            <a:ext cx="32574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404040"/>
                </a:solidFill>
                <a:latin typeface="Arial" charset="0"/>
              </a:rPr>
              <a:t>+</a:t>
            </a:r>
            <a:r>
              <a:rPr lang="en-US" sz="1200" dirty="0">
                <a:solidFill>
                  <a:srgbClr val="404040"/>
                </a:solidFill>
                <a:latin typeface="Arial" charset="0"/>
              </a:rPr>
              <a:t>                        </a:t>
            </a:r>
            <a:r>
              <a:rPr lang="en-US" sz="1600" dirty="0">
                <a:solidFill>
                  <a:srgbClr val="404040"/>
                </a:solidFill>
                <a:latin typeface="Arial" charset="0"/>
              </a:rPr>
              <a:t> </a:t>
            </a:r>
            <a:r>
              <a:rPr lang="en-US" sz="1600" b="1" dirty="0">
                <a:solidFill>
                  <a:srgbClr val="404040"/>
                </a:solidFill>
                <a:latin typeface="Arial" charset="0"/>
              </a:rPr>
              <a:t>  </a:t>
            </a:r>
            <a:r>
              <a:rPr lang="en-US" sz="1200" b="1" dirty="0">
                <a:solidFill>
                  <a:srgbClr val="404040"/>
                </a:solidFill>
                <a:latin typeface="Arial" charset="0"/>
              </a:rPr>
              <a:t> </a:t>
            </a:r>
            <a:endParaRPr lang="en-US" sz="1200" dirty="0">
              <a:solidFill>
                <a:srgbClr val="404040"/>
              </a:solidFill>
              <a:latin typeface="Arial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873" y="6358972"/>
            <a:ext cx="1469944" cy="4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2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5" name="WordArt 11"/>
          <p:cNvSpPr>
            <a:spLocks noChangeArrowheads="1" noChangeShapeType="1" noTextEdit="1"/>
          </p:cNvSpPr>
          <p:nvPr/>
        </p:nvSpPr>
        <p:spPr bwMode="auto">
          <a:xfrm>
            <a:off x="123825" y="400050"/>
            <a:ext cx="1704975" cy="1504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LEADERSIN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LIBRARIES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Times New Roman"/>
                <a:cs typeface="Times New Roman"/>
              </a:rPr>
              <a:t>2011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111762"/>
            <a:ext cx="9144000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867" y="6479777"/>
            <a:ext cx="4088320" cy="2118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9" y="531167"/>
            <a:ext cx="2924523" cy="880797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877220" y="1181932"/>
            <a:ext cx="1545902" cy="135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285" y="1185459"/>
            <a:ext cx="1523205" cy="8573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2045" y="2744288"/>
            <a:ext cx="7702023" cy="23852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990000"/>
                </a:solidFill>
                <a:latin typeface="Arial"/>
              </a:rPr>
              <a:t>Community</a:t>
            </a:r>
          </a:p>
          <a:p>
            <a:r>
              <a:rPr lang="en-US" sz="1200" b="1" dirty="0">
                <a:solidFill>
                  <a:srgbClr val="000000"/>
                </a:solidFill>
                <a:latin typeface="Arial"/>
              </a:rPr>
              <a:t>We connect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people with information, resources, and each other.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990000"/>
                </a:solidFill>
                <a:latin typeface="Arial"/>
              </a:rPr>
              <a:t>Learning</a:t>
            </a:r>
          </a:p>
          <a:p>
            <a:r>
              <a:rPr lang="en-US" sz="1200" b="1" dirty="0">
                <a:solidFill>
                  <a:srgbClr val="000000"/>
                </a:solidFill>
                <a:latin typeface="Arial"/>
              </a:rPr>
              <a:t>We encourage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learning as a life-long activity and believe it is our role to help create an educated community.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990000"/>
                </a:solidFill>
                <a:latin typeface="Arial"/>
              </a:rPr>
              <a:t>Innovation</a:t>
            </a:r>
          </a:p>
          <a:p>
            <a:r>
              <a:rPr lang="en-US" sz="1200" b="1" dirty="0">
                <a:solidFill>
                  <a:srgbClr val="000000"/>
                </a:solidFill>
                <a:latin typeface="Arial"/>
              </a:rPr>
              <a:t>We create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a dynamic environment through constant and purposeful change.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990000"/>
                </a:solidFill>
                <a:latin typeface="Arial"/>
              </a:rPr>
              <a:t>Collaboration</a:t>
            </a:r>
          </a:p>
          <a:p>
            <a:r>
              <a:rPr lang="en-US" sz="1200" b="1" dirty="0">
                <a:solidFill>
                  <a:srgbClr val="000000"/>
                </a:solidFill>
                <a:latin typeface="Arial"/>
              </a:rPr>
              <a:t>We work together </a:t>
            </a:r>
            <a:r>
              <a:rPr lang="en-US" sz="1200" dirty="0">
                <a:solidFill>
                  <a:srgbClr val="000000"/>
                </a:solidFill>
                <a:latin typeface="Arial"/>
              </a:rPr>
              <a:t>and build partnerships to strengthen our community.</a:t>
            </a:r>
          </a:p>
          <a:p>
            <a:pPr>
              <a:lnSpc>
                <a:spcPct val="150000"/>
              </a:lnSpc>
            </a:pPr>
            <a:endParaRPr lang="en-US" sz="12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153" y="1831964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Arial Black"/>
                <a:cs typeface="Arial Black"/>
              </a:rPr>
              <a:t>What We Believe In 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 Black"/>
              </a:rPr>
              <a:t>(How We Respond)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873" y="6358972"/>
            <a:ext cx="1469944" cy="4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511656"/>
      </p:ext>
    </p:extLst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7841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9163"/>
            <a:ext cx="91440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66750" y="661988"/>
            <a:ext cx="31591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OUR PURPOSE – WHY WE EXIST</a:t>
            </a:r>
          </a:p>
        </p:txBody>
      </p:sp>
      <p:sp>
        <p:nvSpPr>
          <p:cNvPr id="2" name="Rectangle 1"/>
          <p:cNvSpPr/>
          <p:nvPr/>
        </p:nvSpPr>
        <p:spPr>
          <a:xfrm>
            <a:off x="202465" y="2640772"/>
            <a:ext cx="28996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Gill Sans Light"/>
                <a:cs typeface="Calibri" pitchFamily="34" charset="0"/>
              </a:rPr>
              <a:t>Our Mission Statement</a:t>
            </a:r>
          </a:p>
          <a:p>
            <a:pPr marL="285750" indent="-285750" algn="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1600" dirty="0">
              <a:solidFill>
                <a:srgbClr val="000000"/>
              </a:solidFill>
              <a:latin typeface="Calibri" pitchFamily="34" charset="0"/>
              <a:ea typeface="Gill Sans Light"/>
              <a:cs typeface="Calibri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Gill Sans Light"/>
                <a:cs typeface="Calibri" pitchFamily="34" charset="0"/>
              </a:rPr>
              <a:t>-  Why We Do What We Do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34" charset="0"/>
              <a:ea typeface="Gill Sans Light"/>
              <a:cs typeface="Calibri" pitchFamily="34" charset="0"/>
            </a:endParaRP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Gill Sans Light"/>
                <a:cs typeface="Calibri" pitchFamily="34" charset="0"/>
              </a:rPr>
              <a:t>-  The Library’s Reason for Being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solidFill>
                <a:srgbClr val="000000"/>
              </a:solidFill>
              <a:latin typeface="Calibri" pitchFamily="34" charset="0"/>
              <a:ea typeface="Gill Sans Light"/>
              <a:cs typeface="Calibri" pitchFamily="34" charset="0"/>
            </a:endParaRPr>
          </a:p>
          <a:p>
            <a:pPr marL="285750" indent="-285750" algn="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Gill Sans Light"/>
                <a:cs typeface="Calibri" pitchFamily="34" charset="0"/>
              </a:rPr>
              <a:t>What - in the End - We </a:t>
            </a:r>
          </a:p>
          <a:p>
            <a:pPr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  <a:ea typeface="Gill Sans Light"/>
                <a:cs typeface="Calibri" pitchFamily="34" charset="0"/>
              </a:rPr>
              <a:t>Want to Be Remembered For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63830" y="2585885"/>
            <a:ext cx="0" cy="25099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97909" y="2552624"/>
            <a:ext cx="557527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rgbClr r="0" g="0" b="0"/>
                </a:solidFill>
                <a:latin typeface="Calibri"/>
              </a:rPr>
              <a:t> </a:t>
            </a:r>
            <a:r>
              <a:rPr lang="en-US" sz="2800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To    Inspire         our community</a:t>
            </a:r>
          </a:p>
          <a:p>
            <a:pPr>
              <a:defRPr/>
            </a:pPr>
            <a:endParaRPr lang="en-US" sz="2800" b="1" dirty="0">
              <a:solidFill>
                <a:srgbClr val="1F497D">
                  <a:lumMod val="75000"/>
                </a:srgbClr>
              </a:solidFill>
              <a:latin typeface="Calibri"/>
            </a:endParaRPr>
          </a:p>
          <a:p>
            <a:pPr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 </a:t>
            </a:r>
            <a:r>
              <a:rPr lang="en-US" sz="2800" dirty="0">
                <a:solidFill>
                  <a:srgbClr val="FFFFFF"/>
                </a:solidFill>
                <a:latin typeface="Calibri"/>
              </a:rPr>
              <a:t>  En </a:t>
            </a:r>
            <a:r>
              <a:rPr lang="en-US" sz="2800" dirty="0">
                <a:solidFill>
                  <a:srgbClr val="4BACC6">
                    <a:lumMod val="75000"/>
                  </a:srgbClr>
                </a:solidFill>
                <a:latin typeface="Calibri"/>
              </a:rPr>
              <a:t>rich             </a:t>
            </a:r>
            <a:r>
              <a:rPr lang="en-US" sz="2800" dirty="0">
                <a:solidFill>
                  <a:srgbClr val="9BBB59">
                    <a:lumMod val="75000"/>
                  </a:srgbClr>
                </a:solidFill>
                <a:latin typeface="Calibri"/>
              </a:rPr>
              <a:t>people</a:t>
            </a:r>
          </a:p>
          <a:p>
            <a:pPr>
              <a:defRPr/>
            </a:pPr>
            <a:endParaRPr lang="en-US" sz="2800" b="1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</a:rPr>
              <a:t>     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Connect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          </a:t>
            </a:r>
            <a:r>
              <a:rPr lang="en-US" sz="2800" dirty="0">
                <a:solidFill>
                  <a:srgbClr val="31859C"/>
                </a:solidFill>
                <a:latin typeface="Calibri"/>
              </a:rPr>
              <a:t>discovery, learning,</a:t>
            </a:r>
          </a:p>
          <a:p>
            <a:pPr>
              <a:defRPr/>
            </a:pPr>
            <a:r>
              <a:rPr lang="en-US" sz="2800" dirty="0">
                <a:solidFill>
                  <a:srgbClr val="31859C"/>
                </a:solidFill>
                <a:latin typeface="Calibri"/>
              </a:rPr>
              <a:t>                               and growth.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77284" y="2585885"/>
            <a:ext cx="1718847" cy="44515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>
                <a:solidFill>
                  <a:prstClr val="white"/>
                </a:solidFill>
                <a:latin typeface="Calibri"/>
              </a:rPr>
              <a:t>CONNECT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66977" y="3432939"/>
            <a:ext cx="1718847" cy="445155"/>
          </a:xfrm>
          <a:prstGeom prst="rect">
            <a:avLst/>
          </a:prstGeom>
          <a:solidFill>
            <a:srgbClr val="9BBB59"/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>
                <a:solidFill>
                  <a:prstClr val="white"/>
                </a:solidFill>
                <a:latin typeface="Calibri"/>
              </a:rPr>
              <a:t>ENGAGE</a:t>
            </a:r>
          </a:p>
        </p:txBody>
      </p:sp>
      <p:sp>
        <p:nvSpPr>
          <p:cNvPr id="21" name="TextBox 2"/>
          <p:cNvSpPr txBox="1">
            <a:spLocks noChangeArrowheads="1"/>
          </p:cNvSpPr>
          <p:nvPr/>
        </p:nvSpPr>
        <p:spPr bwMode="auto">
          <a:xfrm>
            <a:off x="549309" y="429713"/>
            <a:ext cx="3852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FFFFFF"/>
                </a:solidFill>
              </a:rPr>
              <a:t>OUR PURPOSE – WHY WE EXIST</a:t>
            </a:r>
          </a:p>
        </p:txBody>
      </p:sp>
      <p:sp>
        <p:nvSpPr>
          <p:cNvPr id="19" name="TextBox 2"/>
          <p:cNvSpPr txBox="1">
            <a:spLocks noChangeArrowheads="1"/>
          </p:cNvSpPr>
          <p:nvPr/>
        </p:nvSpPr>
        <p:spPr bwMode="auto">
          <a:xfrm>
            <a:off x="3919656" y="794822"/>
            <a:ext cx="38523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OUR PURPOSE – WHY WE EXIST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599" y="531167"/>
            <a:ext cx="2924523" cy="88079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867" y="6479777"/>
            <a:ext cx="4088320" cy="2118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877220" y="1181932"/>
            <a:ext cx="1545902" cy="135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71285" y="1185459"/>
            <a:ext cx="1523205" cy="8573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968617" y="4290940"/>
            <a:ext cx="1718847" cy="445155"/>
          </a:xfrm>
          <a:prstGeom prst="rect">
            <a:avLst/>
          </a:prstGeom>
          <a:solidFill>
            <a:srgbClr val="4BACC6"/>
          </a:solidFill>
          <a:ln>
            <a:solidFill>
              <a:srgbClr val="4BACC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dirty="0">
                <a:solidFill>
                  <a:prstClr val="white"/>
                </a:solidFill>
                <a:latin typeface="Calibri"/>
              </a:rPr>
              <a:t>INSPIRE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8873" y="6358972"/>
            <a:ext cx="1469944" cy="4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88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8865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99163"/>
            <a:ext cx="91440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66750" y="661988"/>
            <a:ext cx="266700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FFFFFF"/>
                </a:solidFill>
                <a:latin typeface="Calibri"/>
              </a:rPr>
              <a:t>HOW WE SEE THE FUTURE</a:t>
            </a:r>
          </a:p>
        </p:txBody>
      </p:sp>
      <p:sp>
        <p:nvSpPr>
          <p:cNvPr id="548869" name="TextBox 13"/>
          <p:cNvSpPr txBox="1">
            <a:spLocks noChangeArrowheads="1"/>
          </p:cNvSpPr>
          <p:nvPr/>
        </p:nvSpPr>
        <p:spPr bwMode="auto">
          <a:xfrm>
            <a:off x="1457325" y="1916113"/>
            <a:ext cx="793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VISION</a:t>
            </a:r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3924267" y="783208"/>
            <a:ext cx="48487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</a:rPr>
              <a:t>OUR VISION – HOW WE SEE THE FUTURE</a:t>
            </a:r>
          </a:p>
        </p:txBody>
      </p:sp>
      <p:sp>
        <p:nvSpPr>
          <p:cNvPr id="2" name="Rectangle 1"/>
          <p:cNvSpPr/>
          <p:nvPr/>
        </p:nvSpPr>
        <p:spPr>
          <a:xfrm>
            <a:off x="1815331" y="2193468"/>
            <a:ext cx="55299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-  Our Long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-Term </a:t>
            </a:r>
            <a:r>
              <a:rPr lang="en-US" dirty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Aspirations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For </a:t>
            </a:r>
            <a:r>
              <a:rPr lang="en-US" dirty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Our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Community</a:t>
            </a:r>
            <a:endParaRPr lang="en-US" dirty="0">
              <a:solidFill>
                <a:srgbClr val="000000"/>
              </a:solidFill>
              <a:latin typeface="Calibri"/>
              <a:ea typeface="Gill Sans Light"/>
              <a:cs typeface="Calibri"/>
            </a:endParaRPr>
          </a:p>
          <a:p>
            <a:pPr marL="285750" indent="-285750" algn="ctr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US" dirty="0">
              <a:solidFill>
                <a:srgbClr val="000000"/>
              </a:solidFill>
              <a:latin typeface="Calibri"/>
              <a:ea typeface="Gill Sans Light"/>
              <a:cs typeface="Calibri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-  What Success Will Look Like In The Future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Calibri"/>
              <a:ea typeface="Gill Sans Light"/>
              <a:cs typeface="Calibri"/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ea typeface="Gill Sans Light"/>
                <a:cs typeface="Calibri"/>
              </a:rPr>
              <a:t>-  Our Promise of What We Shall One Day Be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80761" y="4166376"/>
            <a:ext cx="4853447" cy="779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6666" y="4731565"/>
            <a:ext cx="87506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  <a:latin typeface="Calibri"/>
              </a:rPr>
              <a:t>A VIBRANT,</a:t>
            </a:r>
            <a:r>
              <a:rPr lang="en-US" sz="2400" b="1" dirty="0">
                <a:solidFill>
                  <a:srgbClr val="3366CC"/>
                </a:solidFill>
                <a:latin typeface="Calibri"/>
              </a:rPr>
              <a:t> </a:t>
            </a:r>
            <a:r>
              <a:rPr lang="en-US" sz="2400" b="1" dirty="0">
                <a:solidFill>
                  <a:srgbClr val="99CC66"/>
                </a:solidFill>
                <a:latin typeface="Calibri"/>
              </a:rPr>
              <a:t>ENGAGED, </a:t>
            </a:r>
            <a:r>
              <a:rPr lang="en-US" sz="2400" b="1" dirty="0">
                <a:solidFill>
                  <a:srgbClr val="00CCFF"/>
                </a:solidFill>
                <a:latin typeface="Calibri"/>
              </a:rPr>
              <a:t>AND CONNECTED COMMUNITY.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6867" y="6472306"/>
            <a:ext cx="4088320" cy="21185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599" y="531167"/>
            <a:ext cx="2924523" cy="88079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877220" y="1181932"/>
            <a:ext cx="1545902" cy="135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73" y="6358972"/>
            <a:ext cx="1469944" cy="4514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71285" y="1185459"/>
            <a:ext cx="1523205" cy="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6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xmlns:p14="http://schemas.microsoft.com/office/powerpoint/2010/main"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7373" y="2265946"/>
            <a:ext cx="2064638" cy="1177315"/>
          </a:xfrm>
          <a:prstGeom prst="rect">
            <a:avLst/>
          </a:prstGeom>
          <a:solidFill>
            <a:srgbClr val="339900"/>
          </a:solidFill>
          <a:ln>
            <a:solidFill>
              <a:srgbClr val="33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I.  LEARNING 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AND </a:t>
            </a:r>
          </a:p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EDUCATION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143" y="1830640"/>
            <a:ext cx="2072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STRATEGIC FOCUS</a:t>
            </a:r>
          </a:p>
        </p:txBody>
      </p:sp>
      <p:sp>
        <p:nvSpPr>
          <p:cNvPr id="7" name="Rectangle 6"/>
          <p:cNvSpPr/>
          <p:nvPr/>
        </p:nvSpPr>
        <p:spPr>
          <a:xfrm>
            <a:off x="247373" y="3646821"/>
            <a:ext cx="2064638" cy="108330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latin typeface="Calibri"/>
              </a:rPr>
              <a:t>II. </a:t>
            </a:r>
            <a:r>
              <a:rPr lang="en-US" sz="1400" b="1" dirty="0" smtClean="0">
                <a:solidFill>
                  <a:srgbClr val="FFFFFF"/>
                </a:solidFill>
                <a:latin typeface="Calibri"/>
              </a:rPr>
              <a:t>CONNECTING THE COMMUNITY</a:t>
            </a:r>
            <a:endParaRPr lang="en-US" sz="1200" b="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4450" y="1654881"/>
            <a:ext cx="3019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INVESTMENTS</a:t>
            </a:r>
          </a:p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Strategic Priorities and Initiatives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28158" y="2265946"/>
            <a:ext cx="2808108" cy="1177315"/>
          </a:xfrm>
          <a:prstGeom prst="rect">
            <a:avLst/>
          </a:prstGeom>
          <a:solidFill>
            <a:srgbClr val="339900"/>
          </a:solidFill>
          <a:ln>
            <a:solidFill>
              <a:srgbClr val="33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A Successful, Educated Community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21814" y="1830640"/>
            <a:ext cx="2822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prstClr val="black"/>
                </a:solidFill>
                <a:latin typeface="Calibri"/>
              </a:rPr>
              <a:t>DESIRED OUTCOMES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664449" y="2265946"/>
            <a:ext cx="3019412" cy="1177316"/>
          </a:xfrm>
          <a:prstGeom prst="rect">
            <a:avLst/>
          </a:prstGeom>
          <a:solidFill>
            <a:srgbClr val="339900"/>
          </a:solidFill>
          <a:ln>
            <a:solidFill>
              <a:srgbClr val="3399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Position The Library As A Leader In Learning and Education In The LCSD Service Area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Impact Kindergarten Readiness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Support Learning and Education For Students K-12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Support Lifelong Learning and Skills Training Among Adults (18 and up)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28162" y="3655121"/>
            <a:ext cx="2808104" cy="108330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A Vibrant, Welcoming Community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89981" y="3655121"/>
            <a:ext cx="2993880" cy="1083309"/>
          </a:xfrm>
          <a:prstGeom prst="rect">
            <a:avLst/>
          </a:prstGeom>
          <a:solidFill>
            <a:srgbClr val="3399FF"/>
          </a:solidFill>
          <a:ln>
            <a:solidFill>
              <a:srgbClr val="3399FF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Shape and Lead Community and Civic Engagement Efforts In the LCSD Service Area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Establish and Nurture Community Partnerships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Increase Visibility and Accessibility Throughout The Service Area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Enhance Communication and Outreach Efforts</a:t>
            </a:r>
            <a:endParaRPr lang="en-US" sz="10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20198" y="259442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19836" y="393451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27928" y="517972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683861" y="2585765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92161" y="3933365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89147" y="5193259"/>
            <a:ext cx="337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Calibri"/>
              </a:rPr>
              <a:t>=</a:t>
            </a:r>
          </a:p>
        </p:txBody>
      </p:sp>
      <p:pic>
        <p:nvPicPr>
          <p:cNvPr id="33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99916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247373" y="4941421"/>
            <a:ext cx="2064638" cy="102471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prstClr val="white"/>
                </a:solidFill>
                <a:latin typeface="Calibri"/>
              </a:rPr>
              <a:t>IV. </a:t>
            </a:r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REIMAGINING THE LIBRARY</a:t>
            </a:r>
            <a:endParaRPr lang="en-US" sz="12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23181" y="4941421"/>
            <a:ext cx="2960680" cy="102471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Align Organizational Structure and Staffing To Ensure Success In the 21</a:t>
            </a:r>
            <a:r>
              <a:rPr lang="en-US" sz="1000" b="1" baseline="30000" dirty="0" smtClean="0">
                <a:solidFill>
                  <a:prstClr val="white"/>
                </a:solidFill>
                <a:latin typeface="Calibri"/>
              </a:rPr>
              <a:t>st</a:t>
            </a: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 Century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Evaluate Existing Building and Surrounding Property Against Current and Future Needs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Provide Services Outside Of The Building</a:t>
            </a:r>
          </a:p>
          <a:p>
            <a:pPr marL="171450" indent="-171450">
              <a:buFont typeface="Arial"/>
              <a:buChar char="•"/>
            </a:pPr>
            <a:r>
              <a:rPr lang="en-US" sz="1000" b="1" dirty="0" smtClean="0">
                <a:solidFill>
                  <a:prstClr val="white"/>
                </a:solidFill>
                <a:latin typeface="Calibri"/>
              </a:rPr>
              <a:t>Improve Internal Communications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28162" y="4941421"/>
            <a:ext cx="2833612" cy="102471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prstClr val="white"/>
                </a:solidFill>
                <a:latin typeface="Calibri"/>
              </a:rPr>
              <a:t>A Library That Meets the Needs of the Community</a:t>
            </a:r>
            <a:endParaRPr lang="en-US" sz="1400" b="1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0" name="TextBox 2"/>
          <p:cNvSpPr txBox="1">
            <a:spLocks noChangeArrowheads="1"/>
          </p:cNvSpPr>
          <p:nvPr/>
        </p:nvSpPr>
        <p:spPr bwMode="auto">
          <a:xfrm>
            <a:off x="3200400" y="794822"/>
            <a:ext cx="57939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000" b="1" dirty="0" smtClean="0">
                <a:solidFill>
                  <a:srgbClr val="000000"/>
                </a:solidFill>
              </a:rPr>
              <a:t>OUR STRATEGIES AND OUTCOMES: WHERE WE WILL FOCUS AND HOW PEOPLE BENEFIT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019" y="497965"/>
            <a:ext cx="2924523" cy="880797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600640" y="1139130"/>
            <a:ext cx="1545902" cy="1354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2340" y="1143741"/>
            <a:ext cx="1523205" cy="8573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873" y="6358972"/>
            <a:ext cx="1469944" cy="45140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96867" y="6480244"/>
            <a:ext cx="4088320" cy="21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357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484</Words>
  <Application>Microsoft Macintosh PowerPoint</Application>
  <PresentationFormat>On-screen Show (4:3)</PresentationFormat>
  <Paragraphs>118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1_Office Theme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</cp:lastModifiedBy>
  <cp:revision>17</cp:revision>
  <dcterms:created xsi:type="dcterms:W3CDTF">2016-06-23T16:55:17Z</dcterms:created>
  <dcterms:modified xsi:type="dcterms:W3CDTF">2016-06-24T13:12:06Z</dcterms:modified>
</cp:coreProperties>
</file>